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画像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画像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画像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画像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画像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画像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画像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Relationship Id="rId3" Type="http://schemas.openxmlformats.org/officeDocument/2006/relationships/hyperlink" Target="http://ichigojam.net/IchigoJam.html" TargetMode="Externa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54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7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62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image" Target="../media/image8.png"/><Relationship Id="rId4" Type="http://schemas.openxmlformats.org/officeDocument/2006/relationships/image" Target="../media/image1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18.tif"/><Relationship Id="rId5" Type="http://schemas.openxmlformats.org/officeDocument/2006/relationships/image" Target="../media/image67.png"/><Relationship Id="rId6" Type="http://schemas.openxmlformats.org/officeDocument/2006/relationships/image" Target="../media/image19.tif"/><Relationship Id="rId7" Type="http://schemas.openxmlformats.org/officeDocument/2006/relationships/image" Target="../media/image20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5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tif"/><Relationship Id="rId3" Type="http://schemas.openxmlformats.org/officeDocument/2006/relationships/image" Target="../media/image3.tif"/><Relationship Id="rId4" Type="http://schemas.openxmlformats.org/officeDocument/2006/relationships/image" Target="../media/image7.tif"/><Relationship Id="rId5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9.png"/><Relationship Id="rId9" Type="http://schemas.openxmlformats.org/officeDocument/2006/relationships/image" Target="../media/image38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</a:t>
            </a:r>
          </a:p>
        </p:txBody>
      </p:sp>
      <p:pic>
        <p:nvPicPr>
          <p:cNvPr id="24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4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7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10 CLS:X=15:CLT…"/>
          <p:cNvSpPr txBox="1"/>
          <p:nvPr/>
        </p:nvSpPr>
        <p:spPr>
          <a:xfrm>
            <a:off x="75670" y="1714500"/>
            <a:ext cx="12718853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PLAY”T900&lt;GE</a:t>
            </a:r>
            <a:endParaRPr>
              <a:solidFill>
                <a:schemeClr val="accent5"/>
              </a:solidFill>
            </a:endParaRP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solidFill>
                  <a:schemeClr val="accent5"/>
                </a:solidFill>
              </a:rPr>
              <a:t>C2”:</a:t>
            </a:r>
            <a:r>
              <a:t>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54" name="ゲームオーバー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ゲームオーバー音</a:t>
            </a:r>
          </a:p>
        </p:txBody>
      </p:sp>
      <p:sp>
        <p:nvSpPr>
          <p:cNvPr id="135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58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5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66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</a:t>
            </a:r>
          </a:p>
        </p:txBody>
      </p:sp>
      <p:sp>
        <p:nvSpPr>
          <p:cNvPr id="1367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70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71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72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インターネットと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インターネットとは？</a:t>
            </a:r>
          </a:p>
        </p:txBody>
      </p:sp>
      <p:pic>
        <p:nvPicPr>
          <p:cNvPr id="137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インターネットは…"/>
          <p:cNvSpPr txBox="1"/>
          <p:nvPr>
            <p:ph type="title"/>
          </p:nvPr>
        </p:nvSpPr>
        <p:spPr>
          <a:xfrm>
            <a:off x="132159" y="2214628"/>
            <a:ext cx="12740482" cy="3530006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インターネットは</a:t>
            </a:r>
          </a:p>
          <a:p>
            <a:pPr defTabSz="490727">
              <a:defRPr sz="6719"/>
            </a:pPr>
            <a:r>
              <a:t>たくさんつながった</a:t>
            </a:r>
          </a:p>
          <a:p>
            <a:pPr defTabSz="490727">
              <a:defRPr sz="6719"/>
            </a:pPr>
            <a:r>
              <a:t>コンピューター</a:t>
            </a:r>
          </a:p>
        </p:txBody>
      </p:sp>
      <p:pic>
        <p:nvPicPr>
          <p:cNvPr id="13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sp>
        <p:nvSpPr>
          <p:cNvPr id="1397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98" name="IchigoJam x MixSoda (ナチュラルスタイル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MixSoda (ナチュラルスタイル)</a:t>
            </a:r>
          </a:p>
        </p:txBody>
      </p:sp>
      <p:sp>
        <p:nvSpPr>
          <p:cNvPr id="1399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  <p:pic>
        <p:nvPicPr>
          <p:cNvPr id="140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17" y="2416793"/>
            <a:ext cx="6110193" cy="487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40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5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08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0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14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414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15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416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17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18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19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20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21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22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23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24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25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26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27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28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29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30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31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32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33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34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35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36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37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38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39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40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41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42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43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44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45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46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47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78316"/>
            <a:ext cx="13324080" cy="9946548"/>
          </a:xfrm>
          <a:prstGeom prst="rect">
            <a:avLst/>
          </a:prstGeom>
          <a:ln w="12700">
            <a:miter lim="400000"/>
          </a:ln>
        </p:spPr>
      </p:pic>
      <p:sp>
        <p:nvSpPr>
          <p:cNvPr id="1450" name="四角形"/>
          <p:cNvSpPr/>
          <p:nvPr/>
        </p:nvSpPr>
        <p:spPr>
          <a:xfrm>
            <a:off x="9540354" y="9008043"/>
            <a:ext cx="272720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51" name="https://ichigojam.net/"/>
          <p:cNvSpPr txBox="1"/>
          <p:nvPr/>
        </p:nvSpPr>
        <p:spPr>
          <a:xfrm>
            <a:off x="9476096" y="9028083"/>
            <a:ext cx="285572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55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5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7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6" y="289983"/>
            <a:ext cx="8458201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62" y="5094399"/>
            <a:ext cx="8002855" cy="4525851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本でも"/>
          <p:cNvSpPr txBox="1"/>
          <p:nvPr/>
        </p:nvSpPr>
        <p:spPr>
          <a:xfrm>
            <a:off x="9975850" y="2328333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本でも</a:t>
            </a:r>
          </a:p>
        </p:txBody>
      </p:sp>
      <p:sp>
        <p:nvSpPr>
          <p:cNvPr id="1462" name="YouTubeでも"/>
          <p:cNvSpPr txBox="1"/>
          <p:nvPr/>
        </p:nvSpPr>
        <p:spPr>
          <a:xfrm>
            <a:off x="907423" y="7077924"/>
            <a:ext cx="297728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YouTubeでも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うでだめ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うでだめし！</a:t>
            </a:r>
          </a:p>
        </p:txBody>
      </p:sp>
      <p:pic>
        <p:nvPicPr>
          <p:cNvPr id="14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6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1470" name="https://pcn.club/contest/"/>
          <p:cNvSpPr txBox="1"/>
          <p:nvPr/>
        </p:nvSpPr>
        <p:spPr>
          <a:xfrm>
            <a:off x="7973939" y="9290779"/>
            <a:ext cx="395721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47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472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7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625910" y="10857"/>
            <a:ext cx="18256620" cy="589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6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78" name="自作カニロボットでたたかう…"/>
          <p:cNvSpPr txBox="1"/>
          <p:nvPr/>
        </p:nvSpPr>
        <p:spPr>
          <a:xfrm>
            <a:off x="249965" y="72906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小中学生、ガニロボコン</a:t>
            </a:r>
          </a:p>
          <a:p>
            <a:pPr defTabSz="455675">
              <a:defRPr sz="46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ふくいからはじまり、全国横てんかい中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81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14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84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3761" y="6523986"/>
            <a:ext cx="4106914" cy="249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9" name="グループ"/>
          <p:cNvGrpSpPr/>
          <p:nvPr/>
        </p:nvGrpSpPr>
        <p:grpSpPr>
          <a:xfrm rot="5400000">
            <a:off x="8831660" y="7270348"/>
            <a:ext cx="783035" cy="1511797"/>
            <a:chOff x="0" y="0"/>
            <a:chExt cx="783034" cy="1511795"/>
          </a:xfrm>
        </p:grpSpPr>
        <p:sp>
          <p:nvSpPr>
            <p:cNvPr id="1487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88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492" name="グループ"/>
          <p:cNvGrpSpPr/>
          <p:nvPr/>
        </p:nvGrpSpPr>
        <p:grpSpPr>
          <a:xfrm>
            <a:off x="6866091" y="7925059"/>
            <a:ext cx="783036" cy="405574"/>
            <a:chOff x="0" y="0"/>
            <a:chExt cx="783034" cy="405572"/>
          </a:xfrm>
        </p:grpSpPr>
        <p:sp>
          <p:nvSpPr>
            <p:cNvPr id="1490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91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495" name="グループ"/>
          <p:cNvGrpSpPr/>
          <p:nvPr/>
        </p:nvGrpSpPr>
        <p:grpSpPr>
          <a:xfrm>
            <a:off x="6849731" y="7013417"/>
            <a:ext cx="1511797" cy="783036"/>
            <a:chOff x="0" y="0"/>
            <a:chExt cx="1511795" cy="783034"/>
          </a:xfrm>
        </p:grpSpPr>
        <p:sp>
          <p:nvSpPr>
            <p:cNvPr id="1493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94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539" name="接続の線"/>
          <p:cNvSpPr/>
          <p:nvPr/>
        </p:nvSpPr>
        <p:spPr>
          <a:xfrm>
            <a:off x="7967176" y="4789224"/>
            <a:ext cx="951984" cy="2451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26" h="21600" fill="norm" stroke="1" extrusionOk="0">
                <a:moveTo>
                  <a:pt x="6803" y="21600"/>
                </a:moveTo>
                <a:cubicBezTo>
                  <a:pt x="21600" y="18551"/>
                  <a:pt x="19332" y="1135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49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334174" y="210634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498" name="テレビ"/>
          <p:cNvSpPr txBox="1"/>
          <p:nvPr>
            <p:ph type="title"/>
          </p:nvPr>
        </p:nvSpPr>
        <p:spPr>
          <a:xfrm>
            <a:off x="246228" y="1418440"/>
            <a:ext cx="2800548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1499" name="USBキーボード"/>
          <p:cNvSpPr txBox="1"/>
          <p:nvPr/>
        </p:nvSpPr>
        <p:spPr>
          <a:xfrm>
            <a:off x="3816781" y="1294906"/>
            <a:ext cx="5886187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USBキーボード</a:t>
            </a:r>
          </a:p>
        </p:txBody>
      </p:sp>
      <p:sp>
        <p:nvSpPr>
          <p:cNvPr id="1500" name="おうちでつかおう、IchigoJam R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おうちでつかおう、IchigoJam R</a:t>
            </a:r>
          </a:p>
        </p:txBody>
      </p:sp>
      <p:sp>
        <p:nvSpPr>
          <p:cNvPr id="1501" name="線"/>
          <p:cNvSpPr/>
          <p:nvPr/>
        </p:nvSpPr>
        <p:spPr>
          <a:xfrm flipH="1">
            <a:off x="5120680" y="9191612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502" name="ON"/>
          <p:cNvSpPr txBox="1"/>
          <p:nvPr/>
        </p:nvSpPr>
        <p:spPr>
          <a:xfrm>
            <a:off x="5694746" y="8846498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540" name="接続の線"/>
          <p:cNvSpPr/>
          <p:nvPr/>
        </p:nvSpPr>
        <p:spPr>
          <a:xfrm>
            <a:off x="696916" y="5982824"/>
            <a:ext cx="422923" cy="1495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87" h="21600" fill="norm" stroke="1" extrusionOk="0">
                <a:moveTo>
                  <a:pt x="17787" y="21600"/>
                </a:moveTo>
                <a:cubicBezTo>
                  <a:pt x="1155" y="19110"/>
                  <a:pt x="-3813" y="11910"/>
                  <a:pt x="2884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507" name="グループ"/>
          <p:cNvGrpSpPr/>
          <p:nvPr/>
        </p:nvGrpSpPr>
        <p:grpSpPr>
          <a:xfrm>
            <a:off x="1119838" y="7145372"/>
            <a:ext cx="1620591" cy="690548"/>
            <a:chOff x="0" y="0"/>
            <a:chExt cx="1620589" cy="690547"/>
          </a:xfrm>
        </p:grpSpPr>
        <p:sp>
          <p:nvSpPr>
            <p:cNvPr id="1504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05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06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508" name="四角形"/>
          <p:cNvSpPr/>
          <p:nvPr/>
        </p:nvSpPr>
        <p:spPr>
          <a:xfrm>
            <a:off x="1563579" y="4255876"/>
            <a:ext cx="544738" cy="405573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09" name="四角形"/>
          <p:cNvSpPr/>
          <p:nvPr/>
        </p:nvSpPr>
        <p:spPr>
          <a:xfrm>
            <a:off x="197718" y="2226609"/>
            <a:ext cx="3225660" cy="216234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10" name="四角形"/>
          <p:cNvSpPr/>
          <p:nvPr/>
        </p:nvSpPr>
        <p:spPr>
          <a:xfrm>
            <a:off x="430816" y="2438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515" name="グループ"/>
          <p:cNvGrpSpPr/>
          <p:nvPr/>
        </p:nvGrpSpPr>
        <p:grpSpPr>
          <a:xfrm rot="5400000">
            <a:off x="10445272" y="7156225"/>
            <a:ext cx="1094232" cy="1740042"/>
            <a:chOff x="0" y="0"/>
            <a:chExt cx="1094231" cy="1740041"/>
          </a:xfrm>
        </p:grpSpPr>
        <p:sp>
          <p:nvSpPr>
            <p:cNvPr id="1511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12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13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14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516" name="②コンポジットケーブル…"/>
          <p:cNvSpPr txBox="1"/>
          <p:nvPr/>
        </p:nvSpPr>
        <p:spPr>
          <a:xfrm>
            <a:off x="1318418" y="5527518"/>
            <a:ext cx="3568701" cy="90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②コンポジットケーブル</a:t>
            </a:r>
          </a:p>
          <a:p>
            <a:pPr>
              <a:defRPr sz="2500"/>
            </a:pPr>
            <a:r>
              <a:t>110円 @ DAISO</a:t>
            </a:r>
          </a:p>
        </p:txBody>
      </p:sp>
      <p:grpSp>
        <p:nvGrpSpPr>
          <p:cNvPr id="1520" name="グループ"/>
          <p:cNvGrpSpPr/>
          <p:nvPr/>
        </p:nvGrpSpPr>
        <p:grpSpPr>
          <a:xfrm rot="16200000">
            <a:off x="11672361" y="7640615"/>
            <a:ext cx="1484853" cy="771262"/>
            <a:chOff x="0" y="0"/>
            <a:chExt cx="1484852" cy="771260"/>
          </a:xfrm>
        </p:grpSpPr>
        <p:sp>
          <p:nvSpPr>
            <p:cNvPr id="1517" name="角丸四角形"/>
            <p:cNvSpPr/>
            <p:nvPr/>
          </p:nvSpPr>
          <p:spPr>
            <a:xfrm>
              <a:off x="0" y="0"/>
              <a:ext cx="1484853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8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9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41" name="接続の線"/>
          <p:cNvSpPr/>
          <p:nvPr/>
        </p:nvSpPr>
        <p:spPr>
          <a:xfrm>
            <a:off x="7649126" y="8065313"/>
            <a:ext cx="818253" cy="4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525" name="グループ"/>
          <p:cNvGrpSpPr/>
          <p:nvPr/>
        </p:nvGrpSpPr>
        <p:grpSpPr>
          <a:xfrm rot="16200000">
            <a:off x="-125814" y="5603394"/>
            <a:ext cx="1620591" cy="690548"/>
            <a:chOff x="0" y="0"/>
            <a:chExt cx="1620589" cy="690547"/>
          </a:xfrm>
        </p:grpSpPr>
        <p:sp>
          <p:nvSpPr>
            <p:cNvPr id="1522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23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524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526" name="四角形"/>
          <p:cNvSpPr/>
          <p:nvPr/>
        </p:nvSpPr>
        <p:spPr>
          <a:xfrm>
            <a:off x="194733" y="4277406"/>
            <a:ext cx="3225659" cy="74985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533" name="グループ"/>
          <p:cNvGrpSpPr/>
          <p:nvPr/>
        </p:nvGrpSpPr>
        <p:grpSpPr>
          <a:xfrm>
            <a:off x="402120" y="4407228"/>
            <a:ext cx="1643156" cy="490215"/>
            <a:chOff x="0" y="0"/>
            <a:chExt cx="1643155" cy="490213"/>
          </a:xfrm>
        </p:grpSpPr>
        <p:sp>
          <p:nvSpPr>
            <p:cNvPr id="1527" name="円形"/>
            <p:cNvSpPr/>
            <p:nvPr/>
          </p:nvSpPr>
          <p:spPr>
            <a:xfrm>
              <a:off x="0" y="0"/>
              <a:ext cx="490214" cy="490214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8" name="円形"/>
            <p:cNvSpPr/>
            <p:nvPr/>
          </p:nvSpPr>
          <p:spPr>
            <a:xfrm>
              <a:off x="79507" y="79507"/>
              <a:ext cx="331199" cy="331199"/>
            </a:xfrm>
            <a:prstGeom prst="ellipse">
              <a:avLst/>
            </a:prstGeom>
            <a:noFill/>
            <a:ln w="50800" cap="flat">
              <a:solidFill>
                <a:schemeClr val="accent3">
                  <a:satOff val="18648"/>
                  <a:lumOff val="5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9" name="円形"/>
            <p:cNvSpPr/>
            <p:nvPr/>
          </p:nvSpPr>
          <p:spPr>
            <a:xfrm>
              <a:off x="576470" y="0"/>
              <a:ext cx="490215" cy="490214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0" name="円形"/>
            <p:cNvSpPr/>
            <p:nvPr/>
          </p:nvSpPr>
          <p:spPr>
            <a:xfrm>
              <a:off x="655978" y="79507"/>
              <a:ext cx="331199" cy="331199"/>
            </a:xfrm>
            <a:prstGeom prst="ellipse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1" name="円形"/>
            <p:cNvSpPr/>
            <p:nvPr/>
          </p:nvSpPr>
          <p:spPr>
            <a:xfrm>
              <a:off x="1152941" y="0"/>
              <a:ext cx="490215" cy="490214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2" name="円形"/>
            <p:cNvSpPr/>
            <p:nvPr/>
          </p:nvSpPr>
          <p:spPr>
            <a:xfrm>
              <a:off x="1232449" y="79507"/>
              <a:ext cx="331199" cy="331199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34" name="③microUSBケーブル…"/>
          <p:cNvSpPr txBox="1"/>
          <p:nvPr/>
        </p:nvSpPr>
        <p:spPr>
          <a:xfrm>
            <a:off x="6736477" y="8724886"/>
            <a:ext cx="3237231" cy="90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③microUSBケーブル</a:t>
            </a:r>
          </a:p>
          <a:p>
            <a:pPr>
              <a:defRPr sz="2500"/>
            </a:pPr>
            <a:r>
              <a:t>110円 @DAISO</a:t>
            </a:r>
          </a:p>
        </p:txBody>
      </p:sp>
      <p:sp>
        <p:nvSpPr>
          <p:cNvPr id="1535" name="① 例）TK-FCM064…"/>
          <p:cNvSpPr txBox="1"/>
          <p:nvPr/>
        </p:nvSpPr>
        <p:spPr>
          <a:xfrm>
            <a:off x="9455995" y="2330149"/>
            <a:ext cx="3059114" cy="90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① 例）TK-FCM064</a:t>
            </a:r>
          </a:p>
          <a:p>
            <a:pPr>
              <a:defRPr sz="2500"/>
            </a:pPr>
            <a:r>
              <a:t>1,245円 @Amazon</a:t>
            </a:r>
          </a:p>
        </p:txBody>
      </p:sp>
      <p:pic>
        <p:nvPicPr>
          <p:cNvPr id="153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27683" y="3440890"/>
            <a:ext cx="2315738" cy="2315738"/>
          </a:xfrm>
          <a:prstGeom prst="rect">
            <a:avLst/>
          </a:prstGeom>
          <a:ln w="12700">
            <a:miter lim="400000"/>
          </a:ln>
        </p:spPr>
      </p:pic>
      <p:sp>
        <p:nvSpPr>
          <p:cNvPr id="1537" name="https://www.amazon.co.jp/dp/B00G9WB1UG/"/>
          <p:cNvSpPr txBox="1"/>
          <p:nvPr/>
        </p:nvSpPr>
        <p:spPr>
          <a:xfrm>
            <a:off x="9046757" y="5845018"/>
            <a:ext cx="3877590" cy="27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/>
            </a:lvl1pPr>
          </a:lstStyle>
          <a:p>
            <a:pPr/>
            <a:r>
              <a:t>https://www.amazon.co.jp/dp/B00G9WB1UG/</a:t>
            </a:r>
          </a:p>
        </p:txBody>
      </p:sp>
      <p:sp>
        <p:nvSpPr>
          <p:cNvPr id="1538" name="④USB電源…"/>
          <p:cNvSpPr txBox="1"/>
          <p:nvPr/>
        </p:nvSpPr>
        <p:spPr>
          <a:xfrm>
            <a:off x="10084827" y="8724886"/>
            <a:ext cx="2473326" cy="908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④USB電源</a:t>
            </a:r>
          </a:p>
          <a:p>
            <a:pPr>
              <a:defRPr sz="2500"/>
            </a:pPr>
            <a:r>
              <a:t>110円 @DAISO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8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5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4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46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547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8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49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550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2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2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5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76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77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81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2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0023" y="-54048"/>
            <a:ext cx="11249021" cy="7190097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386" name="矢印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0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0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0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2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6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4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6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3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84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8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89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3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99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9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0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0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0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0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0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0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1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1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1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1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7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2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34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7631" y="1616594"/>
            <a:ext cx="6132849" cy="3919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3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300円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grpSp>
        <p:nvGrpSpPr>
          <p:cNvPr id="546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3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4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4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700000">
            <a:off x="5201839" y="1756315"/>
            <a:ext cx="2227899" cy="2252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１秒に１億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１億万回</a:t>
            </a:r>
            <a:r>
              <a:t>！</a:t>
            </a:r>
          </a:p>
        </p:txBody>
      </p:sp>
      <p:grpSp>
        <p:nvGrpSpPr>
          <p:cNvPr id="553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0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1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2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5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700000">
            <a:off x="5201839" y="1756315"/>
            <a:ext cx="2227899" cy="2252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6" name="Table 1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 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15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RTX4090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34兆回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1400兆回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44京回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1400万台分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44億台分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57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558" name="(C)RIKEN"/>
          <p:cNvSpPr txBox="1"/>
          <p:nvPr/>
        </p:nvSpPr>
        <p:spPr>
          <a:xfrm>
            <a:off x="10666489" y="32044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59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sp>
        <p:nvSpPr>
          <p:cNvPr id="560" name="(C)NVIDIA"/>
          <p:cNvSpPr txBox="1"/>
          <p:nvPr/>
        </p:nvSpPr>
        <p:spPr>
          <a:xfrm>
            <a:off x="7487137" y="3214253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(C)NVIDIA</a:t>
            </a:r>
          </a:p>
        </p:txBody>
      </p:sp>
      <p:pic>
        <p:nvPicPr>
          <p:cNvPr id="56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1149" y="959199"/>
            <a:ext cx="2905000" cy="1602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444" y="851362"/>
            <a:ext cx="2844708" cy="1818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1782" y="1285660"/>
            <a:ext cx="3095922" cy="1417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51765" y="169418"/>
            <a:ext cx="2365404" cy="2912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73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7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4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75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81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7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2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83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4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5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6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8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9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0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91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2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3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596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97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01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98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9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0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2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08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09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1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61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18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1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22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1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5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26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7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28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1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32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33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34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35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37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42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4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5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49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4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5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5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6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6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71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72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79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7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8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0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082" y="388181"/>
            <a:ext cx="8747867" cy="559142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これがコンピューター！…"/>
          <p:cNvSpPr txBox="1"/>
          <p:nvPr>
            <p:ph type="title"/>
          </p:nvPr>
        </p:nvSpPr>
        <p:spPr>
          <a:xfrm>
            <a:off x="852707" y="7044529"/>
            <a:ext cx="11299387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300円</a:t>
            </a:r>
            <a:r>
              <a:t>！</a:t>
            </a:r>
          </a:p>
        </p:txBody>
      </p:sp>
      <p:sp>
        <p:nvSpPr>
          <p:cNvPr id="265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07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08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0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2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3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7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1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20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21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5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6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0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2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3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42" name="グループ"/>
          <p:cNvGrpSpPr/>
          <p:nvPr/>
        </p:nvGrpSpPr>
        <p:grpSpPr>
          <a:xfrm>
            <a:off x="3589728" y="4413454"/>
            <a:ext cx="891680" cy="926692"/>
            <a:chOff x="0" y="0"/>
            <a:chExt cx="891678" cy="926690"/>
          </a:xfrm>
        </p:grpSpPr>
        <p:sp>
          <p:nvSpPr>
            <p:cNvPr id="7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6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8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1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5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52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3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82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5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61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57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8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9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4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4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6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3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6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4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5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78" name="接続の線"/>
          <p:cNvCxnSpPr>
            <a:stCxn id="776" idx="0"/>
            <a:endCxn id="779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79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5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9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0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27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6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7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2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98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9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0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9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5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6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7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4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09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0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5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6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7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19" name="接続の線"/>
          <p:cNvCxnSpPr>
            <a:stCxn id="817" idx="0"/>
            <a:endCxn id="820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0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2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3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4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5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666" y="3869245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4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36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38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40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41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2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43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4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4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0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1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54" name="接続の線"/>
          <p:cNvCxnSpPr>
            <a:stCxn id="852" idx="0"/>
            <a:endCxn id="855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55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63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8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64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5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6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7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70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71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8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4100" y="1488107"/>
            <a:ext cx="3276600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画像、AliExpress"/>
          <p:cNvSpPr txBox="1"/>
          <p:nvPr/>
        </p:nvSpPr>
        <p:spPr>
          <a:xfrm>
            <a:off x="10050906" y="9133661"/>
            <a:ext cx="246846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画像、AliExpress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879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0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NEW…"/>
          <p:cNvSpPr txBox="1"/>
          <p:nvPr/>
        </p:nvSpPr>
        <p:spPr>
          <a:xfrm>
            <a:off x="445558" y="6673067"/>
            <a:ext cx="1273175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A=ANA():?A:WAIT10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3" name="ひかり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  <p:pic>
        <p:nvPicPr>
          <p:cNvPr id="8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34735" t="42495" r="0" b="12570"/>
          <a:stretch>
            <a:fillRect/>
          </a:stretch>
        </p:blipFill>
        <p:spPr>
          <a:xfrm>
            <a:off x="10221554" y="1841607"/>
            <a:ext cx="11152292" cy="4649537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GND"/>
          <p:cNvSpPr txBox="1"/>
          <p:nvPr/>
        </p:nvSpPr>
        <p:spPr>
          <a:xfrm>
            <a:off x="9204054" y="2810411"/>
            <a:ext cx="101955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886" name="BTN"/>
          <p:cNvSpPr txBox="1"/>
          <p:nvPr/>
        </p:nvSpPr>
        <p:spPr>
          <a:xfrm>
            <a:off x="9231296" y="5180793"/>
            <a:ext cx="96507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BTN</a:t>
            </a:r>
          </a:p>
        </p:txBody>
      </p:sp>
      <p:sp>
        <p:nvSpPr>
          <p:cNvPr id="887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888" name="CdS 30円"/>
          <p:cNvSpPr txBox="1"/>
          <p:nvPr/>
        </p:nvSpPr>
        <p:spPr>
          <a:xfrm>
            <a:off x="639617" y="1693617"/>
            <a:ext cx="155234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CdS 30円</a:t>
            </a:r>
          </a:p>
        </p:txBody>
      </p:sp>
      <p:grpSp>
        <p:nvGrpSpPr>
          <p:cNvPr id="894" name="グループ"/>
          <p:cNvGrpSpPr/>
          <p:nvPr/>
        </p:nvGrpSpPr>
        <p:grpSpPr>
          <a:xfrm>
            <a:off x="933621" y="2641771"/>
            <a:ext cx="964341" cy="2748197"/>
            <a:chOff x="0" y="0"/>
            <a:chExt cx="964340" cy="2748196"/>
          </a:xfrm>
        </p:grpSpPr>
        <p:sp>
          <p:nvSpPr>
            <p:cNvPr id="889" name="四角形"/>
            <p:cNvSpPr/>
            <p:nvPr/>
          </p:nvSpPr>
          <p:spPr>
            <a:xfrm flipH="1">
              <a:off x="631295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0" name="四角形"/>
            <p:cNvSpPr/>
            <p:nvPr/>
          </p:nvSpPr>
          <p:spPr>
            <a:xfrm flipH="1">
              <a:off x="140229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DCDEE0"/>
            </a:solidFill>
            <a:ln w="50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四角形"/>
            <p:cNvSpPr/>
            <p:nvPr/>
          </p:nvSpPr>
          <p:spPr>
            <a:xfrm flipH="1">
              <a:off x="258762" y="125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四角形"/>
            <p:cNvSpPr/>
            <p:nvPr/>
          </p:nvSpPr>
          <p:spPr>
            <a:xfrm flipH="1">
              <a:off x="258762" y="252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5" name="四角形"/>
          <p:cNvSpPr/>
          <p:nvPr/>
        </p:nvSpPr>
        <p:spPr>
          <a:xfrm flipH="1" rot="16200000">
            <a:off x="6387924" y="3353978"/>
            <a:ext cx="114156" cy="143045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6" name="四角形"/>
          <p:cNvSpPr/>
          <p:nvPr/>
        </p:nvSpPr>
        <p:spPr>
          <a:xfrm flipH="1" rot="16200000">
            <a:off x="6387924" y="3794244"/>
            <a:ext cx="114156" cy="143045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楕円"/>
          <p:cNvSpPr/>
          <p:nvPr/>
        </p:nvSpPr>
        <p:spPr>
          <a:xfrm flipH="1" rot="16200000">
            <a:off x="5187940" y="4036666"/>
            <a:ext cx="964341" cy="482402"/>
          </a:xfrm>
          <a:prstGeom prst="ellipse">
            <a:avLst/>
          </a:prstGeom>
          <a:solidFill>
            <a:srgbClr val="DCDEE0"/>
          </a:solidFill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8" name="四角形"/>
          <p:cNvSpPr/>
          <p:nvPr/>
        </p:nvSpPr>
        <p:spPr>
          <a:xfrm flipH="1" rot="16200000">
            <a:off x="5364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9" name="四角形"/>
          <p:cNvSpPr/>
          <p:nvPr/>
        </p:nvSpPr>
        <p:spPr>
          <a:xfrm flipH="1" rot="16200000">
            <a:off x="5491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0" name="四角形"/>
          <p:cNvSpPr/>
          <p:nvPr/>
        </p:nvSpPr>
        <p:spPr>
          <a:xfrm flipH="1" rot="17169377">
            <a:off x="8077010" y="3693510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1" name="四角形"/>
          <p:cNvSpPr/>
          <p:nvPr/>
        </p:nvSpPr>
        <p:spPr>
          <a:xfrm rot="15068829">
            <a:off x="8026210" y="2603886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2" name="むきはないので、どちらでも…"/>
          <p:cNvSpPr txBox="1"/>
          <p:nvPr/>
        </p:nvSpPr>
        <p:spPr>
          <a:xfrm>
            <a:off x="4033599" y="5035607"/>
            <a:ext cx="40523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むきはないので、どちらでも</a:t>
            </a:r>
          </a:p>
          <a:p>
            <a:pPr>
              <a:defRPr sz="2400"/>
            </a:pPr>
            <a:r>
              <a:t>GNDとBTNへさしこむ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05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9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14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08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9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20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15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9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1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22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23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24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25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26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27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28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センサーで…"/>
          <p:cNvSpPr txBox="1"/>
          <p:nvPr/>
        </p:nvSpPr>
        <p:spPr>
          <a:xfrm>
            <a:off x="789516" y="6049630"/>
            <a:ext cx="33147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センサーで</a:t>
            </a:r>
          </a:p>
          <a:p>
            <a:pPr/>
            <a:r>
              <a:t>イノシシを察知</a:t>
            </a:r>
          </a:p>
          <a:p>
            <a:pPr/>
            <a:r>
              <a:t>↓</a:t>
            </a:r>
          </a:p>
          <a:p>
            <a:pPr/>
            <a:r>
              <a:t>モーター動かし</a:t>
            </a:r>
          </a:p>
          <a:p>
            <a:pPr/>
            <a:r>
              <a:t>オリを閉める</a:t>
            </a:r>
          </a:p>
        </p:txBody>
      </p:sp>
      <p:sp>
        <p:nvSpPr>
          <p:cNvPr id="933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43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39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0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1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2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4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49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51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sp>
        <p:nvSpPr>
          <p:cNvPr id="955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6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7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63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5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4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6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7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1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2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0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550" y="4987101"/>
            <a:ext cx="4197402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6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3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014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3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89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5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6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7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8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5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6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2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5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01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9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2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3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4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5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06" name="接続の線"/>
          <p:cNvCxnSpPr>
            <a:stCxn id="1004" idx="0"/>
            <a:endCxn id="1007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07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7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9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0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1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2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0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22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2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5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29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102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3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3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いちどスイッチオフ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いちどスイッチオフ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でもOK!</a:t>
            </a:r>
          </a:p>
        </p:txBody>
      </p:sp>
      <p:sp>
        <p:nvSpPr>
          <p:cNvPr id="1042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46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4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5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8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59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6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65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67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68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69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70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3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4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75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76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79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81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82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83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84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7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8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89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9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9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9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6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01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09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04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08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0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09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10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1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12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3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1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17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18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2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23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24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5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29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12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3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3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3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コンピューターのきおく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141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4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44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45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46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47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50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51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52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53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4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5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6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7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58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59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3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60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1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2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64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69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0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71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2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73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4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75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6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77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8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79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84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81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2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3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85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88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89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0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93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1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00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19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0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0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06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7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1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18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25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22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28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29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30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31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2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33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4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35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6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37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8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39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43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24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46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47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48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49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0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51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55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5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56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57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1316" y="4953260"/>
            <a:ext cx="4190260" cy="267831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8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4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82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3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7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5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6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90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8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9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9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9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4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5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96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7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0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2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9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0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1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0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2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08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1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6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13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4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8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0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2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3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4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5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6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7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8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9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30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grpSp>
        <p:nvGrpSpPr>
          <p:cNvPr id="33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3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7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66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67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68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69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0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71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75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7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81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82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3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4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5" name="じぶんキャラのいちに、なにかあれば、おわる（END）"/>
          <p:cNvSpPr txBox="1"/>
          <p:nvPr/>
        </p:nvSpPr>
        <p:spPr>
          <a:xfrm>
            <a:off x="806316" y="6658471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86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87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88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9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0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1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92" name="くりかえし（ループ）"/>
          <p:cNvSpPr txBox="1"/>
          <p:nvPr/>
        </p:nvSpPr>
        <p:spPr>
          <a:xfrm>
            <a:off x="7829416" y="5728923"/>
            <a:ext cx="3863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6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7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298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299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0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01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2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3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4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05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6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7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308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9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0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311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2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3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4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5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18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31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23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32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26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2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1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328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9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0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34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33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9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336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7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8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43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340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1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2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38 BEEP 20"/>
          <p:cNvSpPr txBox="1"/>
          <p:nvPr/>
        </p:nvSpPr>
        <p:spPr>
          <a:xfrm>
            <a:off x="715277" y="3841749"/>
            <a:ext cx="1271885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BEEP 20</a:t>
            </a:r>
          </a:p>
        </p:txBody>
      </p:sp>
      <p:sp>
        <p:nvSpPr>
          <p:cNvPr id="1346" name="BGM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</a:t>
            </a:r>
          </a:p>
        </p:txBody>
      </p:sp>
      <p:sp>
        <p:nvSpPr>
          <p:cNvPr id="134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38 BEEP RND(20)"/>
          <p:cNvSpPr txBox="1"/>
          <p:nvPr/>
        </p:nvSpPr>
        <p:spPr>
          <a:xfrm>
            <a:off x="715277" y="3841749"/>
            <a:ext cx="1271885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BEEP RND(20)</a:t>
            </a:r>
          </a:p>
        </p:txBody>
      </p:sp>
      <p:sp>
        <p:nvSpPr>
          <p:cNvPr id="1350" name="BGM2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BGM2</a:t>
            </a:r>
          </a:p>
        </p:txBody>
      </p:sp>
      <p:sp>
        <p:nvSpPr>
          <p:cNvPr id="135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